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1203" autoAdjust="0"/>
  </p:normalViewPr>
  <p:slideViewPr>
    <p:cSldViewPr snapToGrid="0">
      <p:cViewPr varScale="1">
        <p:scale>
          <a:sx n="68" d="100"/>
          <a:sy n="68" d="100"/>
        </p:scale>
        <p:origin x="852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	-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パッケージを見る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ctr"/>
          <a:r>
            <a:rPr lang="en-US" altLang="ja-JP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dirty="0" smtClean="0">
              <a:solidFill>
                <a:srgbClr val="002060"/>
              </a:solidFill>
            </a:rPr>
            <a:t>　</a:t>
          </a:r>
          <a:r>
            <a:rPr lang="en-US" altLang="ja-JP" sz="2000" dirty="0" smtClean="0">
              <a:solidFill>
                <a:srgbClr val="002060"/>
              </a:solidFill>
            </a:rPr>
            <a:t>- </a:t>
          </a:r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9" custLinFactNeighborY="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1042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2011424" y="307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2317" y="21200"/>
        <a:ext cx="2711367" cy="671557"/>
      </dsp:txXfrm>
    </dsp:sp>
    <dsp:sp modelId="{FA559AD6-ED15-47E3-BCC6-01C6372E6387}">
      <dsp:nvSpPr>
        <dsp:cNvPr id="0" name=""/>
        <dsp:cNvSpPr/>
      </dsp:nvSpPr>
      <dsp:spPr>
        <a:xfrm>
          <a:off x="2286739" y="713651"/>
          <a:ext cx="275315" cy="53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722"/>
              </a:lnTo>
              <a:lnTo>
                <a:pt x="275315" y="532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2562054" y="88970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sz="2000" kern="1200" dirty="0"/>
        </a:p>
      </dsp:txBody>
      <dsp:txXfrm>
        <a:off x="2582947" y="910594"/>
        <a:ext cx="2711367" cy="671557"/>
      </dsp:txXfrm>
    </dsp:sp>
    <dsp:sp modelId="{F5342885-D991-48BA-875A-DD82CA97184B}">
      <dsp:nvSpPr>
        <dsp:cNvPr id="0" name=""/>
        <dsp:cNvSpPr/>
      </dsp:nvSpPr>
      <dsp:spPr>
        <a:xfrm>
          <a:off x="2286739" y="713651"/>
          <a:ext cx="275315" cy="142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117"/>
              </a:lnTo>
              <a:lnTo>
                <a:pt x="275315" y="1422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2562054" y="177909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1799989"/>
        <a:ext cx="2711367" cy="671557"/>
      </dsp:txXfrm>
    </dsp:sp>
    <dsp:sp modelId="{CAD7C084-BA32-4CBE-92ED-84AFD360786B}">
      <dsp:nvSpPr>
        <dsp:cNvPr id="0" name=""/>
        <dsp:cNvSpPr/>
      </dsp:nvSpPr>
      <dsp:spPr>
        <a:xfrm>
          <a:off x="2286739" y="713651"/>
          <a:ext cx="261242" cy="23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1848"/>
              </a:lnTo>
              <a:lnTo>
                <a:pt x="261242" y="23818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2547982" y="2738827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68875" y="2759720"/>
        <a:ext cx="2711367" cy="671557"/>
      </dsp:txXfrm>
    </dsp:sp>
    <dsp:sp modelId="{BB7CF8D3-04FF-4F47-9F08-A276D2C3D985}">
      <dsp:nvSpPr>
        <dsp:cNvPr id="0" name=""/>
        <dsp:cNvSpPr/>
      </dsp:nvSpPr>
      <dsp:spPr>
        <a:xfrm>
          <a:off x="2286739" y="713651"/>
          <a:ext cx="275315" cy="320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0907"/>
              </a:lnTo>
              <a:lnTo>
                <a:pt x="275315" y="320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2562054" y="355788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3578779"/>
        <a:ext cx="2711367" cy="671557"/>
      </dsp:txXfrm>
    </dsp:sp>
    <dsp:sp modelId="{0CD7700C-5256-4BB9-9480-701AEA00011D}">
      <dsp:nvSpPr>
        <dsp:cNvPr id="0" name=""/>
        <dsp:cNvSpPr/>
      </dsp:nvSpPr>
      <dsp:spPr>
        <a:xfrm>
          <a:off x="2286739" y="713651"/>
          <a:ext cx="275315" cy="409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301"/>
              </a:lnTo>
              <a:lnTo>
                <a:pt x="275315" y="4090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2562054" y="444728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-Test</a:t>
          </a:r>
          <a:endParaRPr lang="en-US" sz="20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4468173"/>
        <a:ext cx="2711367" cy="671557"/>
      </dsp:txXfrm>
    </dsp:sp>
    <dsp:sp modelId="{667C44B1-29A5-43B5-94BE-67B54811D099}">
      <dsp:nvSpPr>
        <dsp:cNvPr id="0" name=""/>
        <dsp:cNvSpPr/>
      </dsp:nvSpPr>
      <dsp:spPr>
        <a:xfrm>
          <a:off x="5909457" y="26531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　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0350" y="47424"/>
        <a:ext cx="2711367" cy="671557"/>
      </dsp:txXfrm>
    </dsp:sp>
    <dsp:sp modelId="{934FBD14-EC84-4B70-919D-1E0F4F1720CE}">
      <dsp:nvSpPr>
        <dsp:cNvPr id="0" name=""/>
        <dsp:cNvSpPr/>
      </dsp:nvSpPr>
      <dsp:spPr>
        <a:xfrm>
          <a:off x="6184772" y="739875"/>
          <a:ext cx="173749" cy="584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249"/>
              </a:lnTo>
              <a:lnTo>
                <a:pt x="173749" y="584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6358522" y="967452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Process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9415" y="988345"/>
        <a:ext cx="2711367" cy="671557"/>
      </dsp:txXfrm>
    </dsp:sp>
    <dsp:sp modelId="{C110F877-AC61-4386-86C3-59400E70A537}">
      <dsp:nvSpPr>
        <dsp:cNvPr id="0" name=""/>
        <dsp:cNvSpPr/>
      </dsp:nvSpPr>
      <dsp:spPr>
        <a:xfrm>
          <a:off x="6184772" y="739875"/>
          <a:ext cx="170312" cy="1421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1202"/>
              </a:lnTo>
              <a:lnTo>
                <a:pt x="170312" y="1421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6355085" y="1804405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r>
            <a:rPr lang="ja-JP" altLang="en-US" sz="2000" kern="1200" dirty="0" smtClean="0">
              <a:solidFill>
                <a:srgbClr val="002060"/>
              </a:solidFill>
            </a:rPr>
            <a:t>　</a:t>
          </a:r>
          <a:r>
            <a:rPr lang="en-US" altLang="ja-JP" sz="2000" kern="1200" dirty="0" smtClean="0">
              <a:solidFill>
                <a:srgbClr val="002060"/>
              </a:solidFill>
            </a:rPr>
            <a:t>- </a:t>
          </a:r>
          <a:r>
            <a:rPr lang="en-US" sz="2000" kern="1200" dirty="0" smtClean="0">
              <a:solidFill>
                <a:srgbClr val="002060"/>
              </a:solidFill>
            </a:rPr>
            <a:t>Test Report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5978" y="1825298"/>
        <a:ext cx="2711367" cy="67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8/26/2014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56068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94314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753845"/>
              </p:ext>
            </p:extLst>
          </p:nvPr>
        </p:nvGraphicFramePr>
        <p:xfrm>
          <a:off x="1369737" y="1468654"/>
          <a:ext cx="9134476" cy="46233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09567"/>
                <a:gridCol w="7124909"/>
              </a:tblGrid>
              <a:tr h="134080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Initiation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business functions of the system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Determine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List main functions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Complete Report #1, Report #2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Solution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Complete Report #3, Report #4</a:t>
                      </a:r>
                    </a:p>
                  </a:txBody>
                  <a:tcPr/>
                </a:tc>
              </a:tr>
              <a:tr h="91781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Construction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Complete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software packages and Report #5, Report #6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Termination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Product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will be deployed to the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Complete Project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5478" y="6259175"/>
            <a:ext cx="774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プロジェクトのライフサイク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Project Life Cycle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948547"/>
              </p:ext>
            </p:extLst>
          </p:nvPr>
        </p:nvGraphicFramePr>
        <p:xfrm>
          <a:off x="968992" y="941403"/>
          <a:ext cx="10425840" cy="595801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49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0041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241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1830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7806" y="340011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0521" y="340011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9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0744" y="339403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28461" y="55536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111900" y="5562775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83401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 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888901"/>
              </p:ext>
            </p:extLst>
          </p:nvPr>
        </p:nvGraphicFramePr>
        <p:xfrm>
          <a:off x="606054" y="941405"/>
          <a:ext cx="11243254" cy="577344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819046"/>
                <a:gridCol w="744587"/>
                <a:gridCol w="967959"/>
                <a:gridCol w="997032"/>
                <a:gridCol w="1013350"/>
                <a:gridCol w="744587"/>
                <a:gridCol w="893503"/>
                <a:gridCol w="819046"/>
                <a:gridCol w="730453"/>
                <a:gridCol w="596348"/>
                <a:gridCol w="1130337"/>
                <a:gridCol w="857489"/>
                <a:gridCol w="929517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sent documents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 which haven’t reviewed or approved yet.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4656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185290"/>
            <a:ext cx="9046663" cy="50935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686123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3" y="2984487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13" y="2805182"/>
            <a:ext cx="2926917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2" y="2984488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8760" y="4657731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976" y="465246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6914" y="4652460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Hardware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PC, Laptop  with 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122627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8320" y="1136469"/>
            <a:ext cx="9134856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ユーザビリティ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b="1" dirty="0">
                <a:solidFill>
                  <a:srgbClr val="7030A0"/>
                </a:solidFill>
              </a:rPr>
              <a:t>4.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ソフトウェア設計記述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</a:rPr>
            </a:br>
            <a:r>
              <a:rPr lang="en-US" altLang="ja-JP" sz="3200" b="1" dirty="0" smtClean="0">
                <a:solidFill>
                  <a:srgbClr val="7030A0"/>
                </a:solidFill>
              </a:rPr>
              <a:t>- Software </a:t>
            </a:r>
            <a:r>
              <a:rPr lang="en-US" altLang="ja-JP" sz="3200" b="1" dirty="0">
                <a:solidFill>
                  <a:srgbClr val="7030A0"/>
                </a:solidFill>
              </a:rPr>
              <a:t>Design </a:t>
            </a:r>
            <a:r>
              <a:rPr lang="en-US" altLang="ja-JP" sz="3200" b="1" dirty="0" smtClean="0">
                <a:solidFill>
                  <a:srgbClr val="7030A0"/>
                </a:solidFill>
              </a:rPr>
              <a:t>Description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199124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Technology: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altLang="ja-JP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marL="45720" indent="0">
              <a:buNone/>
            </a:pP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242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941404"/>
            <a:ext cx="10832123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Account 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" y="1166019"/>
            <a:ext cx="10170941" cy="50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データベース設計 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sz="3600" dirty="0">
                <a:solidFill>
                  <a:srgbClr val="7030A0"/>
                </a:solidFill>
              </a:rPr>
              <a:t>Database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25352" y="6201858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モデル  </a:t>
            </a:r>
            <a:r>
              <a:rPr lang="en-US" altLang="ja-JP" sz="2000" dirty="0">
                <a:solidFill>
                  <a:srgbClr val="002060"/>
                </a:solidFill>
              </a:rPr>
              <a:t>- </a:t>
            </a:r>
            <a:r>
              <a:rPr lang="en-US" sz="2000" dirty="0">
                <a:solidFill>
                  <a:srgbClr val="002060"/>
                </a:solidFill>
              </a:rPr>
              <a:t>V-model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057412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9" y="955473"/>
            <a:ext cx="10381956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7" y="1041008"/>
            <a:ext cx="10058400" cy="5120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135" y="6261253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084841"/>
              </p:ext>
            </p:extLst>
          </p:nvPr>
        </p:nvGraphicFramePr>
        <p:xfrm>
          <a:off x="1900835" y="969542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404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1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1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テスト節目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System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テストレビュー 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191" y="968700"/>
            <a:ext cx="42940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794405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レポート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3547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pages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864887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  </a:t>
            </a:r>
            <a:r>
              <a:rPr lang="en-US" altLang="ja-JP" sz="3600" b="1" dirty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4428</Words>
  <Application>Microsoft Office PowerPoint</Application>
  <PresentationFormat>Widescreen</PresentationFormat>
  <Paragraphs>1172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Capstone Project</vt:lpstr>
      <vt:lpstr>コンテンツの概要   – Outline of Content</vt:lpstr>
      <vt:lpstr>1.導入   - Introduction</vt:lpstr>
      <vt:lpstr>1.1 現在状況  - Current Situation</vt:lpstr>
      <vt:lpstr>1.2 在のウェブサイト - Existing Websites</vt:lpstr>
      <vt:lpstr>1.2  在のウェブサイト - Existing Websites</vt:lpstr>
      <vt:lpstr>1.3  アイデア  - Idea</vt:lpstr>
      <vt:lpstr>1.4    提案  - Proposal</vt:lpstr>
      <vt:lpstr>2.プロジェクト管理   - Project Management</vt:lpstr>
      <vt:lpstr>2.1 ソフトウェ アプロセス モデル    - Software Process Model</vt:lpstr>
      <vt:lpstr>2.1 ソフトウェ アプロセス モデル    - Software Process Model</vt:lpstr>
      <vt:lpstr>2.2 プロジェクト組織 - Project Organization</vt:lpstr>
      <vt:lpstr>2.3 プロジェクト計画 -  Project Schedule</vt:lpstr>
      <vt:lpstr>2.4 マイルストーンの成果物 – Deliverables Milestone</vt:lpstr>
      <vt:lpstr>2.5ツールと インフラストラクチャ  Tools &amp; Infrastructure</vt:lpstr>
      <vt:lpstr>2.6リスク管理    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-  Communication management</vt:lpstr>
      <vt:lpstr>  3. ソフトウェア要求仕様  - Software Requirement Specification</vt:lpstr>
      <vt:lpstr>3.1 ビジネスプロセ  -  Business Process</vt:lpstr>
      <vt:lpstr>3.2 システムのユーザ   -  System Users</vt:lpstr>
      <vt:lpstr>3.3 機能要求   -  Functional Requirements</vt:lpstr>
      <vt:lpstr>3.3 機能要求  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- Software Design Description</vt:lpstr>
      <vt:lpstr> 4.1 テクノロジー と 理由 - Technology &amp; Reason</vt:lpstr>
      <vt:lpstr>4.2アーキテクチャ表現 -Architecture Representation</vt:lpstr>
      <vt:lpstr>4.3 パッケージ ビュー   - Package View</vt:lpstr>
      <vt:lpstr> 4.4.1 画面設計  - Screen Design</vt:lpstr>
      <vt:lpstr> 4.4.1 画面設計  - Screen Design</vt:lpstr>
      <vt:lpstr>4.4.2 クラス設計  - Class Design</vt:lpstr>
      <vt:lpstr>4.4.3 シーケンス図  - Sequence Diagram</vt:lpstr>
      <vt:lpstr>4.5 データベース設計  - Database Design</vt:lpstr>
      <vt:lpstr>5. 品質管理  - Quality Control</vt:lpstr>
      <vt:lpstr>5. 品質管理  - Quality Control</vt:lpstr>
      <vt:lpstr>5.1 レビュー　- Review</vt:lpstr>
      <vt:lpstr>5.1 レビュー　- Review</vt:lpstr>
      <vt:lpstr>5.1 レビュー　- Review</vt:lpstr>
      <vt:lpstr>5.1.3 コーディング プロセス - Coding Process</vt:lpstr>
      <vt:lpstr>5.1.4 コーディング プロセス - Coding Process</vt:lpstr>
      <vt:lpstr>5.2.1 テストのプロセス　- Test Process</vt:lpstr>
      <vt:lpstr> テストの計画　- Test Plan</vt:lpstr>
      <vt:lpstr> テストの計画　- Test Plan</vt:lpstr>
      <vt:lpstr> テストの計画　- Test Plan</vt:lpstr>
      <vt:lpstr>5.2.1 テストのプロセス　- Test Process</vt:lpstr>
      <vt:lpstr>テスト観点    - Test viewpoint</vt:lpstr>
      <vt:lpstr>5.2.1 テストのプロセス　- Test Process</vt:lpstr>
      <vt:lpstr>システムテストケース  - System test case</vt:lpstr>
      <vt:lpstr>5.2.1 テストのプロセス　- Test Process</vt:lpstr>
      <vt:lpstr>テストレビュー   - Test case review checklist</vt:lpstr>
      <vt:lpstr>5.2.1 テストのプロセス　- Test Process</vt:lpstr>
      <vt:lpstr>テストケースの実行  - Execute test case</vt:lpstr>
      <vt:lpstr>5.2.1 テストのプロセス　- Test Process</vt:lpstr>
      <vt:lpstr>不具合管理  -  Defect log management</vt:lpstr>
      <vt:lpstr>5.2.1 テストのプロセス　- Test Process</vt:lpstr>
      <vt:lpstr>5.2.1 テストのプロセス　- Test Process</vt:lpstr>
      <vt:lpstr>5.2.2 テストのレポート　- Test Report</vt:lpstr>
      <vt:lpstr>5.2.2 テストのレポート　- Test Report</vt:lpstr>
      <vt:lpstr>5.2.2 テストのレポート　- Test Report</vt:lpstr>
      <vt:lpstr>6. プロジェクト結果　–  Project Result</vt:lpstr>
      <vt:lpstr>制限と期待　–  Limitation &amp; Expectation</vt:lpstr>
      <vt:lpstr>学んだ教訓  - Lessons Learnt</vt:lpstr>
      <vt:lpstr>7. デモ  - Demo</vt:lpstr>
      <vt:lpstr>8. 質問と回答  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2014-08-26T05:39:23Z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